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66" r:id="rId3"/>
    <p:sldId id="258" r:id="rId4"/>
    <p:sldId id="259" r:id="rId5"/>
    <p:sldId id="260" r:id="rId6"/>
    <p:sldId id="261" r:id="rId7"/>
    <p:sldId id="262" r:id="rId8"/>
    <p:sldId id="263" r:id="rId9"/>
    <p:sldId id="264" r:id="rId10"/>
    <p:sldId id="265" r:id="rId11"/>
    <p:sldId id="2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620"/>
    <p:restoredTop sz="94660"/>
  </p:normalViewPr>
  <p:slideViewPr>
    <p:cSldViewPr>
      <p:cViewPr varScale="1">
        <p:scale>
          <a:sx n="73" d="100"/>
          <a:sy n="73" d="100"/>
        </p:scale>
        <p:origin x="17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F2263-661F-442A-BCB6-697537D17819}" type="datetimeFigureOut">
              <a:rPr lang="en-US" smtClean="0"/>
              <a:t>1/16/2018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50C46-E035-495F-86E4-6BFF7A0042B5}" type="slidenum">
              <a:rPr lang="en-US" smtClean="0"/>
              <a:t>‹#›</a:t>
            </a:fld>
            <a:endParaRPr lang="en-US"/>
          </a:p>
        </p:txBody>
      </p:sp>
    </p:spTree>
    <p:extLst>
      <p:ext uri="{BB962C8B-B14F-4D97-AF65-F5344CB8AC3E}">
        <p14:creationId xmlns:p14="http://schemas.microsoft.com/office/powerpoint/2010/main" val="2920149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50C46-E035-495F-86E4-6BFF7A0042B5}" type="slidenum">
              <a:rPr lang="en-US" smtClean="0"/>
              <a:t>1</a:t>
            </a:fld>
            <a:endParaRPr lang="en-US"/>
          </a:p>
        </p:txBody>
      </p:sp>
    </p:spTree>
    <p:extLst>
      <p:ext uri="{BB962C8B-B14F-4D97-AF65-F5344CB8AC3E}">
        <p14:creationId xmlns:p14="http://schemas.microsoft.com/office/powerpoint/2010/main" val="109770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D8BD707-D9CF-40AE-B4C6-C98DA3205C09}" type="datetimeFigureOut">
              <a:rPr lang="en-US" smtClean="0"/>
              <a:pPr/>
              <a:t>1/16/2018</a:t>
            </a:fld>
            <a:endParaRPr lang="en-US"/>
          </a:p>
        </p:txBody>
      </p:sp>
      <p:sp>
        <p:nvSpPr>
          <p:cNvPr id="13" name="Slide Number Placeholder 12"/>
          <p:cNvSpPr>
            <a:spLocks noGrp="1"/>
          </p:cNvSpPr>
          <p:nvPr>
            <p:ph type="sldNum" sz="quarter" idx="11"/>
          </p:nvPr>
        </p:nvSpPr>
        <p:spPr/>
        <p:txBody>
          <a:body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D8BD707-D9CF-40AE-B4C6-C98DA3205C09}" type="datetimeFigureOut">
              <a:rPr lang="en-US" smtClean="0"/>
              <a:pPr/>
              <a:t>1/16/2018</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D8BD707-D9CF-40AE-B4C6-C98DA3205C09}" type="datetimeFigureOut">
              <a:rPr lang="en-US" smtClean="0"/>
              <a:pPr/>
              <a:t>1/16/2018</a:t>
            </a:fld>
            <a:endParaRPr lang="en-US"/>
          </a:p>
        </p:txBody>
      </p:sp>
      <p:sp>
        <p:nvSpPr>
          <p:cNvPr id="15" name="Slide Number Placeholder 14"/>
          <p:cNvSpPr>
            <a:spLocks noGrp="1"/>
          </p:cNvSpPr>
          <p:nvPr>
            <p:ph type="sldNum" sz="quarter" idx="11"/>
          </p:nvPr>
        </p:nvSpPr>
        <p:spPr/>
        <p:txBody>
          <a:bodyPr/>
          <a:lstStyle/>
          <a:p>
            <a:fld id="{B6F15528-21DE-4FAA-801E-634DDDAF4B2B}"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1/16/2018</a:t>
            </a:fld>
            <a:endParaRPr lang="en-US"/>
          </a:p>
        </p:txBody>
      </p:sp>
      <p:sp>
        <p:nvSpPr>
          <p:cNvPr id="8" name="Slide Number Placeholder 7"/>
          <p:cNvSpPr>
            <a:spLocks noGrp="1"/>
          </p:cNvSpPr>
          <p:nvPr>
            <p:ph type="sldNum" sz="quarter" idx="11"/>
          </p:nvPr>
        </p:nvSpPr>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6" name="Slide Number Placeholder 5"/>
          <p:cNvSpPr>
            <a:spLocks noGrp="1"/>
          </p:cNvSpPr>
          <p:nvPr>
            <p:ph type="sldNum" sz="quarter" idx="11"/>
          </p:nvPr>
        </p:nvSpPr>
        <p:spPr/>
        <p:txBody>
          <a:bodyPr/>
          <a:lstStyle/>
          <a:p>
            <a:fld id="{B6F15528-21DE-4FAA-801E-634DDDAF4B2B}"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D8BD707-D9CF-40AE-B4C6-C98DA3205C09}" type="datetimeFigureOut">
              <a:rPr lang="en-US" smtClean="0"/>
              <a:pPr/>
              <a:t>1/16/2018</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D8BD707-D9CF-40AE-B4C6-C98DA3205C09}" type="datetimeFigureOut">
              <a:rPr lang="en-US" smtClean="0"/>
              <a:pPr/>
              <a:t>1/16/2018</a:t>
            </a:fld>
            <a:endParaRPr lang="en-US"/>
          </a:p>
        </p:txBody>
      </p:sp>
      <p:sp>
        <p:nvSpPr>
          <p:cNvPr id="14" name="Slide Number Placeholder 13"/>
          <p:cNvSpPr>
            <a:spLocks noGrp="1"/>
          </p:cNvSpPr>
          <p:nvPr>
            <p:ph type="sldNum" sz="quarter" idx="11"/>
          </p:nvPr>
        </p:nvSpPr>
        <p:spPr/>
        <p:txBody>
          <a:bodyPr/>
          <a:lstStyle/>
          <a:p>
            <a:fld id="{B6F15528-21DE-4FAA-801E-634DDDAF4B2B}"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D8BD707-D9CF-40AE-B4C6-C98DA3205C09}" type="datetimeFigureOut">
              <a:rPr lang="en-US" smtClean="0"/>
              <a:pPr/>
              <a:t>1/16/2018</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717964"/>
            <a:ext cx="8382000" cy="4724400"/>
          </a:xfrm>
        </p:spPr>
        <p:txBody>
          <a:bodyPr>
            <a:normAutofit/>
          </a:bodyPr>
          <a:lstStyle/>
          <a:p>
            <a:pPr marL="0" indent="0">
              <a:buNone/>
            </a:pPr>
            <a:r>
              <a:rPr lang="en-US" sz="2800" b="1" dirty="0" smtClean="0">
                <a:solidFill>
                  <a:srgbClr val="92D050"/>
                </a:solidFill>
              </a:rPr>
              <a:t>Do Now: </a:t>
            </a:r>
            <a:r>
              <a:rPr lang="en-US" sz="2800" b="1" dirty="0" smtClean="0"/>
              <a:t>What do you know about the 7 habits of highly effective people?</a:t>
            </a:r>
            <a:endParaRPr lang="en-US" sz="2800" b="1" dirty="0" smtClean="0">
              <a:solidFill>
                <a:srgbClr val="92D050"/>
              </a:solidFill>
            </a:endParaRPr>
          </a:p>
          <a:p>
            <a:pPr marL="0" indent="0">
              <a:buNone/>
            </a:pPr>
            <a:endParaRPr lang="en-US" sz="2800" b="1" dirty="0" smtClean="0"/>
          </a:p>
          <a:p>
            <a:pPr marL="457200" indent="-457200">
              <a:buFont typeface="+mj-lt"/>
              <a:buAutoNum type="arabicPeriod"/>
            </a:pPr>
            <a:r>
              <a:rPr lang="en-US" sz="2800" dirty="0" smtClean="0"/>
              <a:t>Lesson</a:t>
            </a:r>
          </a:p>
          <a:p>
            <a:pPr marL="457200" indent="-457200">
              <a:buFont typeface="+mj-lt"/>
              <a:buAutoNum type="arabicPeriod"/>
            </a:pPr>
            <a:r>
              <a:rPr lang="en-US" sz="2800" dirty="0" smtClean="0"/>
              <a:t>Demonstration </a:t>
            </a:r>
          </a:p>
          <a:p>
            <a:pPr marL="457200" indent="-457200">
              <a:buFont typeface="+mj-lt"/>
              <a:buAutoNum type="arabicPeriod"/>
            </a:pPr>
            <a:r>
              <a:rPr lang="en-US" sz="2800" dirty="0" smtClean="0"/>
              <a:t>Lab time</a:t>
            </a:r>
          </a:p>
          <a:p>
            <a:pPr marL="457200" indent="-457200">
              <a:buFont typeface="+mj-lt"/>
              <a:buAutoNum type="arabicPeriod"/>
            </a:pPr>
            <a:r>
              <a:rPr lang="en-US" sz="2800" dirty="0" smtClean="0"/>
              <a:t>Ticket out the door</a:t>
            </a:r>
          </a:p>
          <a:p>
            <a:pPr marL="457200" indent="-457200">
              <a:buFont typeface="+mj-lt"/>
              <a:buAutoNum type="arabicPeriod"/>
            </a:pPr>
            <a:endParaRPr lang="en-US" sz="2800" dirty="0" smtClean="0"/>
          </a:p>
        </p:txBody>
      </p:sp>
      <p:sp>
        <p:nvSpPr>
          <p:cNvPr id="4"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3048000"/>
            <a:ext cx="4419600" cy="3270504"/>
          </a:xfrm>
          <a:prstGeom prst="rect">
            <a:avLst/>
          </a:prstGeom>
        </p:spPr>
      </p:pic>
    </p:spTree>
    <p:extLst>
      <p:ext uri="{BB962C8B-B14F-4D97-AF65-F5344CB8AC3E}">
        <p14:creationId xmlns:p14="http://schemas.microsoft.com/office/powerpoint/2010/main" val="599188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52400"/>
            <a:ext cx="96012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smtClean="0">
                <a:solidFill>
                  <a:srgbClr val="92D050"/>
                </a:solidFill>
              </a:rPr>
              <a:t>Learning Targets: </a:t>
            </a:r>
            <a:r>
              <a:rPr lang="en-US" sz="2300" b="1" smtClean="0"/>
              <a:t>I can…</a:t>
            </a:r>
            <a:r>
              <a:rPr lang="en-US" sz="2300" b="1" smtClean="0">
                <a:solidFill>
                  <a:srgbClr val="92D050"/>
                </a:solidFill>
              </a:rPr>
              <a:t/>
            </a:r>
            <a:br>
              <a:rPr lang="en-US" sz="2300" b="1" smtClean="0">
                <a:solidFill>
                  <a:srgbClr val="92D050"/>
                </a:solidFill>
              </a:rPr>
            </a:br>
            <a:r>
              <a:rPr lang="en-US" sz="2300" b="1" smtClean="0"/>
              <a:t>1. List, in order, the 7 habits of highly effective people.</a:t>
            </a:r>
            <a:br>
              <a:rPr lang="en-US" sz="2300" b="1" smtClean="0"/>
            </a:br>
            <a:r>
              <a:rPr lang="en-US" sz="2300" b="1" smtClean="0"/>
              <a:t>2. Explain each of the 7 habits of effective people.</a:t>
            </a:r>
            <a:br>
              <a:rPr lang="en-US" sz="2300" b="1" smtClean="0"/>
            </a:br>
            <a:r>
              <a:rPr lang="en-US" sz="2300" b="1" smtClean="0"/>
              <a:t>3. Use the 7 habits to live my best life possible!</a:t>
            </a:r>
            <a:endParaRPr lang="en-US" sz="2300" b="1" dirty="0"/>
          </a:p>
        </p:txBody>
      </p:sp>
      <p:sp>
        <p:nvSpPr>
          <p:cNvPr id="5" name="Content Placeholder 1"/>
          <p:cNvSpPr>
            <a:spLocks noGrp="1"/>
          </p:cNvSpPr>
          <p:nvPr>
            <p:ph idx="1"/>
          </p:nvPr>
        </p:nvSpPr>
        <p:spPr>
          <a:xfrm>
            <a:off x="228600" y="1447800"/>
            <a:ext cx="8686800" cy="3733800"/>
          </a:xfrm>
        </p:spPr>
        <p:txBody>
          <a:bodyPr>
            <a:normAutofit/>
          </a:bodyPr>
          <a:lstStyle/>
          <a:p>
            <a:pPr marL="18288" indent="0">
              <a:buNone/>
            </a:pPr>
            <a:r>
              <a:rPr lang="en-US" sz="3200" dirty="0">
                <a:solidFill>
                  <a:srgbClr val="00B0F0"/>
                </a:solidFill>
              </a:rPr>
              <a:t>7</a:t>
            </a:r>
            <a:r>
              <a:rPr lang="en-US" sz="3200" dirty="0" smtClean="0">
                <a:solidFill>
                  <a:srgbClr val="00B0F0"/>
                </a:solidFill>
              </a:rPr>
              <a:t>. Sharpen the Saw</a:t>
            </a:r>
            <a:r>
              <a:rPr lang="en-US" sz="3200" dirty="0" smtClean="0">
                <a:solidFill>
                  <a:srgbClr val="00B0F0"/>
                </a:solidFill>
              </a:rPr>
              <a:t>:</a:t>
            </a:r>
            <a:r>
              <a:rPr lang="en-US" sz="3200" dirty="0" smtClean="0">
                <a:solidFill>
                  <a:srgbClr val="00B0F0"/>
                </a:solidFill>
              </a:rPr>
              <a:t> </a:t>
            </a:r>
            <a:r>
              <a:rPr lang="en-US" sz="2400" dirty="0" smtClean="0">
                <a:solidFill>
                  <a:srgbClr val="00B050"/>
                </a:solidFill>
              </a:rPr>
              <a:t>Habit of Self-Renewal</a:t>
            </a:r>
            <a:endParaRPr lang="en-US" sz="2400" dirty="0" smtClean="0">
              <a:solidFill>
                <a:srgbClr val="00B050"/>
              </a:solidFill>
            </a:endParaRPr>
          </a:p>
          <a:p>
            <a:pPr marL="18288" indent="0">
              <a:buNone/>
            </a:pPr>
            <a:r>
              <a:rPr lang="en-US" dirty="0" smtClean="0"/>
              <a:t>Sharpening the saw means preserving and enhancing the greatest asset you have – YOU! It means have a balanced, systemic program for self-renewal in four areas of life: physical, social/emotional, mental and spiritual. These four areas need to be exercised to keep us effective in all of the habits.</a:t>
            </a:r>
            <a:endParaRPr lang="en-US" dirty="0"/>
          </a:p>
          <a:p>
            <a:endParaRPr lang="en-US" dirty="0" smtClean="0"/>
          </a:p>
          <a:p>
            <a:pPr marL="18288"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462" y="3743931"/>
            <a:ext cx="3690938" cy="3037869"/>
          </a:xfrm>
          <a:prstGeom prst="rect">
            <a:avLst/>
          </a:prstGeom>
        </p:spPr>
      </p:pic>
    </p:spTree>
    <p:extLst>
      <p:ext uri="{BB962C8B-B14F-4D97-AF65-F5344CB8AC3E}">
        <p14:creationId xmlns:p14="http://schemas.microsoft.com/office/powerpoint/2010/main" val="269365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676400"/>
            <a:ext cx="7924800" cy="2743199"/>
          </a:xfrm>
        </p:spPr>
        <p:txBody>
          <a:bodyPr>
            <a:normAutofit/>
          </a:bodyPr>
          <a:lstStyle/>
          <a:p>
            <a:pPr marL="18288" indent="0" algn="ctr">
              <a:buNone/>
            </a:pPr>
            <a:r>
              <a:rPr lang="en-US" sz="2800" dirty="0" smtClean="0">
                <a:solidFill>
                  <a:srgbClr val="92D050"/>
                </a:solidFill>
                <a:effectLst/>
              </a:rPr>
              <a:t>Ticket out the door: </a:t>
            </a:r>
          </a:p>
          <a:p>
            <a:pPr marL="18288" indent="0" algn="ctr">
              <a:buNone/>
            </a:pPr>
            <a:r>
              <a:rPr lang="en-US" sz="2800" dirty="0" smtClean="0">
                <a:effectLst/>
              </a:rPr>
              <a:t>How can you use the 7 habits of highly effective people to live your best life possible?</a:t>
            </a:r>
            <a:endParaRPr lang="en-US" sz="2800" dirty="0">
              <a:solidFill>
                <a:srgbClr val="92D050"/>
              </a:solidFill>
              <a:effectLst/>
            </a:endParaRPr>
          </a:p>
        </p:txBody>
      </p:sp>
      <p:pic>
        <p:nvPicPr>
          <p:cNvPr id="1026" name="Picture 2" descr="C:\Users\2013511\AppData\Local\Microsoft\Windows\Temporary Internet Files\Content.IE5\FETSERJG\MP9004037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962400"/>
            <a:ext cx="3234690" cy="25877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2013511\AppData\Local\Microsoft\Windows\Temporary Internet Files\Content.IE5\XZ8QGB1Q\MC90042317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0257" y="3810457"/>
            <a:ext cx="913943" cy="91394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p:cNvSpPr txBox="1">
            <a:spLocks/>
          </p:cNvSpPr>
          <p:nvPr/>
        </p:nvSpPr>
        <p:spPr>
          <a:xfrm>
            <a:off x="228600" y="152400"/>
            <a:ext cx="96012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br>
              <a:rPr lang="en-US" sz="2300" b="1" dirty="0" smtClean="0"/>
            </a:br>
            <a:r>
              <a:rPr lang="en-US" sz="2300" b="1" dirty="0" smtClean="0"/>
              <a:t>3. Use the 7 habits to live my best life possible!</a:t>
            </a:r>
            <a:endParaRPr lang="en-US" sz="2300" b="1" dirty="0"/>
          </a:p>
        </p:txBody>
      </p:sp>
    </p:spTree>
    <p:extLst>
      <p:ext uri="{BB962C8B-B14F-4D97-AF65-F5344CB8AC3E}">
        <p14:creationId xmlns:p14="http://schemas.microsoft.com/office/powerpoint/2010/main" val="3738598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52400"/>
            <a:ext cx="96012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smtClean="0">
                <a:solidFill>
                  <a:srgbClr val="92D050"/>
                </a:solidFill>
              </a:rPr>
              <a:t>Learning Targets: </a:t>
            </a:r>
            <a:r>
              <a:rPr lang="en-US" sz="2300" b="1" smtClean="0"/>
              <a:t>I can…</a:t>
            </a:r>
            <a:r>
              <a:rPr lang="en-US" sz="2300" b="1" smtClean="0">
                <a:solidFill>
                  <a:srgbClr val="92D050"/>
                </a:solidFill>
              </a:rPr>
              <a:t/>
            </a:r>
            <a:br>
              <a:rPr lang="en-US" sz="2300" b="1" smtClean="0">
                <a:solidFill>
                  <a:srgbClr val="92D050"/>
                </a:solidFill>
              </a:rPr>
            </a:br>
            <a:r>
              <a:rPr lang="en-US" sz="2300" b="1" smtClean="0"/>
              <a:t>1. List, in order, the 7 habits of highly effective people.</a:t>
            </a:r>
            <a:br>
              <a:rPr lang="en-US" sz="2300" b="1" smtClean="0"/>
            </a:br>
            <a:r>
              <a:rPr lang="en-US" sz="2300" b="1" smtClean="0"/>
              <a:t>2. Explain each of the 7 habits of effective people.</a:t>
            </a:r>
            <a:br>
              <a:rPr lang="en-US" sz="2300" b="1" smtClean="0"/>
            </a:br>
            <a:r>
              <a:rPr lang="en-US" sz="2300" b="1" smtClean="0"/>
              <a:t>3. Use the 7 habits to live my best life possible!</a:t>
            </a:r>
            <a:endParaRPr lang="en-US" sz="2300" b="1" dirty="0"/>
          </a:p>
        </p:txBody>
      </p:sp>
      <p:sp>
        <p:nvSpPr>
          <p:cNvPr id="5" name="Content Placeholder 1"/>
          <p:cNvSpPr>
            <a:spLocks noGrp="1"/>
          </p:cNvSpPr>
          <p:nvPr>
            <p:ph idx="1"/>
          </p:nvPr>
        </p:nvSpPr>
        <p:spPr>
          <a:xfrm>
            <a:off x="228600" y="1676400"/>
            <a:ext cx="8686800" cy="3733800"/>
          </a:xfrm>
        </p:spPr>
        <p:txBody>
          <a:bodyPr>
            <a:normAutofit/>
          </a:bodyPr>
          <a:lstStyle/>
          <a:p>
            <a:pPr marL="18288" indent="0" algn="ctr">
              <a:buNone/>
            </a:pPr>
            <a:r>
              <a:rPr lang="en-US" sz="3200" dirty="0" smtClean="0">
                <a:solidFill>
                  <a:srgbClr val="00B0F0"/>
                </a:solidFill>
              </a:rPr>
              <a:t>The 7 Habits of Highly Effective People</a:t>
            </a:r>
          </a:p>
          <a:p>
            <a:pPr marL="18288" indent="0" algn="ctr">
              <a:buNone/>
            </a:pPr>
            <a:r>
              <a:rPr lang="en-US" sz="2200" dirty="0" smtClean="0"/>
              <a:t>The 7 Habits provide a holistic, integrated approach to personal and interpersonal effectiveness. We are not our habits and we have the control to make or break them. We are in control of our own actions, choices and destinies and must plan ahead to become the best person we can be. We must plan ahead, work together and take care of ourselves along the way.</a:t>
            </a:r>
            <a:endParaRPr lang="en-US" dirty="0" smtClean="0"/>
          </a:p>
          <a:p>
            <a:endParaRPr lang="en-US" dirty="0"/>
          </a:p>
          <a:p>
            <a:endParaRPr lang="en-US" dirty="0" smtClean="0"/>
          </a:p>
          <a:p>
            <a:pPr marL="18288" indent="0">
              <a:buNone/>
            </a:pP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4349496"/>
            <a:ext cx="3183924" cy="2356104"/>
          </a:xfrm>
          <a:prstGeom prst="rect">
            <a:avLst/>
          </a:prstGeom>
        </p:spPr>
      </p:pic>
    </p:spTree>
    <p:extLst>
      <p:ext uri="{BB962C8B-B14F-4D97-AF65-F5344CB8AC3E}">
        <p14:creationId xmlns:p14="http://schemas.microsoft.com/office/powerpoint/2010/main" val="39142313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037" y="2328861"/>
            <a:ext cx="5917525" cy="4452939"/>
          </a:xfrm>
          <a:prstGeom prst="rect">
            <a:avLst/>
          </a:prstGeom>
        </p:spPr>
      </p:pic>
      <p:sp>
        <p:nvSpPr>
          <p:cNvPr id="7" name="Content Placeholder 6"/>
          <p:cNvSpPr>
            <a:spLocks noGrp="1"/>
          </p:cNvSpPr>
          <p:nvPr>
            <p:ph idx="1"/>
          </p:nvPr>
        </p:nvSpPr>
        <p:spPr>
          <a:xfrm>
            <a:off x="-152400" y="1524000"/>
            <a:ext cx="9296400" cy="761999"/>
          </a:xfrm>
        </p:spPr>
        <p:txBody>
          <a:bodyPr>
            <a:noAutofit/>
          </a:bodyPr>
          <a:lstStyle/>
          <a:p>
            <a:pPr marL="18288" indent="0" algn="ctr">
              <a:buNone/>
            </a:pPr>
            <a:r>
              <a:rPr lang="en-US" sz="2400" dirty="0" smtClean="0"/>
              <a:t>Is there an acronym you can use to help you remember</a:t>
            </a:r>
          </a:p>
          <a:p>
            <a:pPr marL="18288" indent="0" algn="ctr">
              <a:buNone/>
            </a:pPr>
            <a:r>
              <a:rPr lang="en-US" sz="2800" dirty="0" smtClean="0">
                <a:solidFill>
                  <a:srgbClr val="92D050"/>
                </a:solidFill>
              </a:rPr>
              <a:t>BBPTSSS</a:t>
            </a:r>
            <a:r>
              <a:rPr lang="en-US" sz="2800" dirty="0" smtClean="0"/>
              <a:t>?</a:t>
            </a:r>
            <a:endParaRPr lang="en-US" sz="2800" dirty="0"/>
          </a:p>
        </p:txBody>
      </p:sp>
      <p:sp>
        <p:nvSpPr>
          <p:cNvPr id="6"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spTree>
    <p:extLst>
      <p:ext uri="{BB962C8B-B14F-4D97-AF65-F5344CB8AC3E}">
        <p14:creationId xmlns:p14="http://schemas.microsoft.com/office/powerpoint/2010/main" val="312617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1"/>
          </p:nvPr>
        </p:nvSpPr>
        <p:spPr>
          <a:xfrm>
            <a:off x="228600" y="1905000"/>
            <a:ext cx="8686800" cy="3733800"/>
          </a:xfrm>
        </p:spPr>
        <p:txBody>
          <a:bodyPr>
            <a:normAutofit/>
          </a:bodyPr>
          <a:lstStyle/>
          <a:p>
            <a:pPr marL="18288" indent="0">
              <a:buNone/>
            </a:pPr>
            <a:r>
              <a:rPr lang="en-US" sz="3200" dirty="0" smtClean="0">
                <a:solidFill>
                  <a:srgbClr val="00B0F0"/>
                </a:solidFill>
              </a:rPr>
              <a:t>1. Be Proactive: </a:t>
            </a:r>
            <a:r>
              <a:rPr lang="en-US" sz="2400" dirty="0" smtClean="0">
                <a:solidFill>
                  <a:srgbClr val="00B050"/>
                </a:solidFill>
              </a:rPr>
              <a:t>Habit of Personal Vision</a:t>
            </a:r>
            <a:endParaRPr lang="en-US" sz="2400" dirty="0" smtClean="0">
              <a:solidFill>
                <a:srgbClr val="00B050"/>
              </a:solidFill>
            </a:endParaRPr>
          </a:p>
          <a:p>
            <a:pPr marL="18288" indent="0">
              <a:buNone/>
            </a:pPr>
            <a:r>
              <a:rPr lang="en-US" sz="2200" dirty="0" smtClean="0"/>
              <a:t>Bein</a:t>
            </a:r>
            <a:r>
              <a:rPr lang="en-US" sz="2200" dirty="0" smtClean="0"/>
              <a:t>g proactive means we are responsible for our own lives and we have the ability to choose how we will respond to a situation. The opposite of proactive is reactive. A reactive person puts blame on conditions or other people, for their behavior. A proactive person says, “I will”, “I can”, and “I choose to”. A reactive person says, “I can’t”, “I have to”, and “That’s just the way I am.”</a:t>
            </a:r>
            <a:endParaRPr lang="en-US" sz="2200" dirty="0" smtClean="0"/>
          </a:p>
          <a:p>
            <a:endParaRPr lang="en-US" dirty="0" smtClean="0"/>
          </a:p>
          <a:p>
            <a:endParaRPr lang="en-US" dirty="0"/>
          </a:p>
          <a:p>
            <a:endParaRPr lang="en-US" dirty="0" smtClean="0"/>
          </a:p>
          <a:p>
            <a:pPr marL="18288" indent="0">
              <a:buNone/>
            </a:pPr>
            <a:endParaRPr lang="en-US" dirty="0"/>
          </a:p>
        </p:txBody>
      </p:sp>
      <p:sp>
        <p:nvSpPr>
          <p:cNvPr id="6"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419600"/>
            <a:ext cx="4030133" cy="2266950"/>
          </a:xfrm>
          <a:prstGeom prst="rect">
            <a:avLst/>
          </a:prstGeom>
        </p:spPr>
      </p:pic>
    </p:spTree>
    <p:extLst>
      <p:ext uri="{BB962C8B-B14F-4D97-AF65-F5344CB8AC3E}">
        <p14:creationId xmlns:p14="http://schemas.microsoft.com/office/powerpoint/2010/main" val="255317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sp>
        <p:nvSpPr>
          <p:cNvPr id="7" name="Content Placeholder 1"/>
          <p:cNvSpPr>
            <a:spLocks noGrp="1"/>
          </p:cNvSpPr>
          <p:nvPr>
            <p:ph idx="1"/>
          </p:nvPr>
        </p:nvSpPr>
        <p:spPr>
          <a:xfrm>
            <a:off x="228600" y="1905000"/>
            <a:ext cx="8686800" cy="3733800"/>
          </a:xfrm>
        </p:spPr>
        <p:txBody>
          <a:bodyPr>
            <a:normAutofit/>
          </a:bodyPr>
          <a:lstStyle/>
          <a:p>
            <a:pPr marL="18288" indent="0">
              <a:buNone/>
            </a:pPr>
            <a:r>
              <a:rPr lang="en-US" sz="3200" dirty="0" smtClean="0">
                <a:solidFill>
                  <a:srgbClr val="00B0F0"/>
                </a:solidFill>
              </a:rPr>
              <a:t>2. Begin with the End in Mind: </a:t>
            </a:r>
            <a:r>
              <a:rPr lang="en-US" sz="2400" dirty="0" smtClean="0">
                <a:solidFill>
                  <a:srgbClr val="00B050"/>
                </a:solidFill>
              </a:rPr>
              <a:t>Habit of Personal Leadership</a:t>
            </a:r>
            <a:endParaRPr lang="en-US" sz="2400" dirty="0" smtClean="0">
              <a:solidFill>
                <a:srgbClr val="00B050"/>
              </a:solidFill>
            </a:endParaRPr>
          </a:p>
          <a:p>
            <a:pPr marL="18288" indent="0">
              <a:buNone/>
            </a:pPr>
            <a:r>
              <a:rPr lang="en-US" sz="2200" dirty="0" smtClean="0"/>
              <a:t>Begin with the end in mind means to begin each day or task with a clear understanding of your desired direction and destination. It is in this habit you begin to develop a personal mission statement. It focuses on what you want to be (character) and do (contribution). It examines your roles in life in a much deeper meaning. </a:t>
            </a:r>
            <a:endParaRPr lang="en-US" dirty="0" smtClean="0"/>
          </a:p>
          <a:p>
            <a:endParaRPr lang="en-US" dirty="0"/>
          </a:p>
          <a:p>
            <a:endParaRPr lang="en-US" dirty="0" smtClean="0"/>
          </a:p>
          <a:p>
            <a:pPr marL="18288"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325" y="4562475"/>
            <a:ext cx="3181350" cy="2152650"/>
          </a:xfrm>
          <a:prstGeom prst="rect">
            <a:avLst/>
          </a:prstGeom>
        </p:spPr>
      </p:pic>
    </p:spTree>
    <p:extLst>
      <p:ext uri="{BB962C8B-B14F-4D97-AF65-F5344CB8AC3E}">
        <p14:creationId xmlns:p14="http://schemas.microsoft.com/office/powerpoint/2010/main" val="14244469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sp>
        <p:nvSpPr>
          <p:cNvPr id="7" name="Content Placeholder 1"/>
          <p:cNvSpPr>
            <a:spLocks noGrp="1"/>
          </p:cNvSpPr>
          <p:nvPr>
            <p:ph idx="1"/>
          </p:nvPr>
        </p:nvSpPr>
        <p:spPr>
          <a:xfrm>
            <a:off x="228600" y="1905000"/>
            <a:ext cx="8686800" cy="3733800"/>
          </a:xfrm>
        </p:spPr>
        <p:txBody>
          <a:bodyPr>
            <a:normAutofit/>
          </a:bodyPr>
          <a:lstStyle/>
          <a:p>
            <a:pPr marL="18288" indent="0">
              <a:buNone/>
            </a:pPr>
            <a:r>
              <a:rPr lang="en-US" sz="3200" dirty="0" smtClean="0">
                <a:solidFill>
                  <a:srgbClr val="00B0F0"/>
                </a:solidFill>
              </a:rPr>
              <a:t>3. Put First Things First</a:t>
            </a:r>
            <a:r>
              <a:rPr lang="en-US" sz="3200" dirty="0">
                <a:solidFill>
                  <a:srgbClr val="00B0F0"/>
                </a:solidFill>
              </a:rPr>
              <a:t>:</a:t>
            </a:r>
            <a:r>
              <a:rPr lang="en-US" sz="3200" dirty="0" smtClean="0">
                <a:solidFill>
                  <a:srgbClr val="00B0F0"/>
                </a:solidFill>
              </a:rPr>
              <a:t> </a:t>
            </a:r>
            <a:r>
              <a:rPr lang="en-US" sz="2400" dirty="0" smtClean="0">
                <a:solidFill>
                  <a:srgbClr val="00B050"/>
                </a:solidFill>
              </a:rPr>
              <a:t>Habit of Personal Management</a:t>
            </a:r>
            <a:endParaRPr lang="en-US" sz="2400" dirty="0" smtClean="0">
              <a:solidFill>
                <a:srgbClr val="00B050"/>
              </a:solidFill>
            </a:endParaRPr>
          </a:p>
          <a:p>
            <a:pPr marL="18288" indent="0">
              <a:buNone/>
            </a:pPr>
            <a:r>
              <a:rPr lang="en-US" dirty="0" smtClean="0"/>
              <a:t>First things are those things </a:t>
            </a:r>
            <a:r>
              <a:rPr lang="en-US" dirty="0" smtClean="0"/>
              <a:t>you find are more important to reaching your goals and maintaining a healthy lifestyle. </a:t>
            </a:r>
            <a:r>
              <a:rPr lang="en-US" dirty="0" smtClean="0"/>
              <a:t>This habit involves organizing and managing time and events according to the personal priorities you established in Habit 2. Use your time wisely by effectively planning.</a:t>
            </a:r>
            <a:endParaRPr lang="en-US" dirty="0" smtClean="0"/>
          </a:p>
          <a:p>
            <a:endParaRPr lang="en-US" dirty="0"/>
          </a:p>
          <a:p>
            <a:endParaRPr lang="en-US" dirty="0" smtClean="0"/>
          </a:p>
          <a:p>
            <a:pPr marL="18288" indent="0">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700" y="4343400"/>
            <a:ext cx="3238500" cy="2428875"/>
          </a:xfrm>
          <a:prstGeom prst="rect">
            <a:avLst/>
          </a:prstGeom>
        </p:spPr>
      </p:pic>
    </p:spTree>
    <p:extLst>
      <p:ext uri="{BB962C8B-B14F-4D97-AF65-F5344CB8AC3E}">
        <p14:creationId xmlns:p14="http://schemas.microsoft.com/office/powerpoint/2010/main" val="411107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sp>
        <p:nvSpPr>
          <p:cNvPr id="7" name="Content Placeholder 1"/>
          <p:cNvSpPr>
            <a:spLocks noGrp="1"/>
          </p:cNvSpPr>
          <p:nvPr>
            <p:ph idx="1"/>
          </p:nvPr>
        </p:nvSpPr>
        <p:spPr>
          <a:xfrm>
            <a:off x="228600" y="1905000"/>
            <a:ext cx="8686800" cy="3733800"/>
          </a:xfrm>
        </p:spPr>
        <p:txBody>
          <a:bodyPr>
            <a:normAutofit/>
          </a:bodyPr>
          <a:lstStyle/>
          <a:p>
            <a:pPr marL="18288" indent="0">
              <a:buNone/>
            </a:pPr>
            <a:r>
              <a:rPr lang="en-US" sz="3200" dirty="0">
                <a:solidFill>
                  <a:srgbClr val="00B0F0"/>
                </a:solidFill>
              </a:rPr>
              <a:t>4</a:t>
            </a:r>
            <a:r>
              <a:rPr lang="en-US" sz="3200" dirty="0" smtClean="0">
                <a:solidFill>
                  <a:srgbClr val="00B0F0"/>
                </a:solidFill>
              </a:rPr>
              <a:t>. </a:t>
            </a:r>
            <a:r>
              <a:rPr lang="en-US" sz="3200" dirty="0" smtClean="0">
                <a:solidFill>
                  <a:srgbClr val="00B0F0"/>
                </a:solidFill>
              </a:rPr>
              <a:t>Think Win-Win:</a:t>
            </a:r>
            <a:r>
              <a:rPr lang="en-US" sz="3200" dirty="0" smtClean="0">
                <a:solidFill>
                  <a:srgbClr val="00B0F0"/>
                </a:solidFill>
              </a:rPr>
              <a:t> </a:t>
            </a:r>
            <a:r>
              <a:rPr lang="en-US" sz="2400" dirty="0" smtClean="0">
                <a:solidFill>
                  <a:srgbClr val="00B050"/>
                </a:solidFill>
              </a:rPr>
              <a:t>Habit of Interpersonal Leadership</a:t>
            </a:r>
            <a:endParaRPr lang="en-US" sz="2400" dirty="0" smtClean="0">
              <a:solidFill>
                <a:srgbClr val="00B050"/>
              </a:solidFill>
            </a:endParaRPr>
          </a:p>
          <a:p>
            <a:pPr marL="18288" indent="0">
              <a:buNone/>
            </a:pPr>
            <a:r>
              <a:rPr lang="en-US" dirty="0" smtClean="0"/>
              <a:t>Most of us base our self worth on comparison and competition. We think of ourselves succeeding when we win and the other person fails. Win-win sees life as a cooperative arena, not a competitive one. Win-win is a frame of mind and heart that constantly seeks mutual benefit in all human interactions. </a:t>
            </a:r>
            <a:endParaRPr lang="en-US" dirty="0" smtClean="0"/>
          </a:p>
          <a:p>
            <a:endParaRPr lang="en-US" dirty="0"/>
          </a:p>
          <a:p>
            <a:endParaRPr lang="en-US" dirty="0" smtClean="0"/>
          </a:p>
          <a:p>
            <a:pPr marL="18288"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326722"/>
            <a:ext cx="3352800" cy="2479807"/>
          </a:xfrm>
          <a:prstGeom prst="rect">
            <a:avLst/>
          </a:prstGeom>
        </p:spPr>
      </p:pic>
    </p:spTree>
    <p:extLst>
      <p:ext uri="{BB962C8B-B14F-4D97-AF65-F5344CB8AC3E}">
        <p14:creationId xmlns:p14="http://schemas.microsoft.com/office/powerpoint/2010/main" val="41573420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228600" y="152400"/>
            <a:ext cx="9601200" cy="1295400"/>
          </a:xfrm>
        </p:spPr>
        <p:txBody>
          <a:bodyPr>
            <a:noAutofit/>
          </a:bodyPr>
          <a:lstStyle/>
          <a:p>
            <a:r>
              <a:rPr lang="en-US" sz="2300" b="1" dirty="0" smtClean="0">
                <a:solidFill>
                  <a:srgbClr val="92D050"/>
                </a:solidFill>
              </a:rPr>
              <a:t>Learning Targets: </a:t>
            </a:r>
            <a:r>
              <a:rPr lang="en-US" sz="2300" b="1" dirty="0" smtClean="0"/>
              <a:t>I can…</a:t>
            </a:r>
            <a:r>
              <a:rPr lang="en-US" sz="2300" b="1" dirty="0" smtClean="0">
                <a:solidFill>
                  <a:srgbClr val="92D050"/>
                </a:solidFill>
              </a:rPr>
              <a:t/>
            </a:r>
            <a:br>
              <a:rPr lang="en-US" sz="2300" b="1" dirty="0" smtClean="0">
                <a:solidFill>
                  <a:srgbClr val="92D050"/>
                </a:solidFill>
              </a:rPr>
            </a:br>
            <a:r>
              <a:rPr lang="en-US" sz="2300" b="1" dirty="0" smtClean="0"/>
              <a:t>1. List, in order, the 7 habits of highly effective people.</a:t>
            </a:r>
            <a:br>
              <a:rPr lang="en-US" sz="2300" b="1" dirty="0" smtClean="0"/>
            </a:br>
            <a:r>
              <a:rPr lang="en-US" sz="2300" b="1" dirty="0" smtClean="0"/>
              <a:t>2. Explain each of the 7 habits of effective people.</a:t>
            </a:r>
            <a:r>
              <a:rPr lang="en-US" sz="2300" b="1" dirty="0"/>
              <a:t/>
            </a:r>
            <a:br>
              <a:rPr lang="en-US" sz="2300" b="1" dirty="0"/>
            </a:br>
            <a:r>
              <a:rPr lang="en-US" sz="2300" b="1" dirty="0" smtClean="0"/>
              <a:t>3. Use the 7 habits to live my best life possible!</a:t>
            </a:r>
            <a:endParaRPr lang="en-US" sz="2300" b="1" dirty="0"/>
          </a:p>
        </p:txBody>
      </p:sp>
      <p:sp>
        <p:nvSpPr>
          <p:cNvPr id="6" name="Content Placeholder 1"/>
          <p:cNvSpPr>
            <a:spLocks noGrp="1"/>
          </p:cNvSpPr>
          <p:nvPr>
            <p:ph idx="1"/>
          </p:nvPr>
        </p:nvSpPr>
        <p:spPr>
          <a:xfrm>
            <a:off x="228600" y="1905000"/>
            <a:ext cx="8686800" cy="3733800"/>
          </a:xfrm>
        </p:spPr>
        <p:txBody>
          <a:bodyPr>
            <a:normAutofit/>
          </a:bodyPr>
          <a:lstStyle/>
          <a:p>
            <a:pPr marL="18288" indent="0">
              <a:buNone/>
            </a:pPr>
            <a:r>
              <a:rPr lang="en-US" sz="3200" dirty="0" smtClean="0">
                <a:solidFill>
                  <a:srgbClr val="00B0F0"/>
                </a:solidFill>
              </a:rPr>
              <a:t>5. Seek First to Understand, Then to be Understood</a:t>
            </a:r>
            <a:r>
              <a:rPr lang="en-US" sz="3200" dirty="0" smtClean="0">
                <a:solidFill>
                  <a:srgbClr val="00B0F0"/>
                </a:solidFill>
              </a:rPr>
              <a:t>:</a:t>
            </a:r>
            <a:r>
              <a:rPr lang="en-US" sz="3200" dirty="0" smtClean="0">
                <a:solidFill>
                  <a:srgbClr val="00B0F0"/>
                </a:solidFill>
              </a:rPr>
              <a:t> </a:t>
            </a:r>
            <a:r>
              <a:rPr lang="en-US" sz="2400" dirty="0" smtClean="0">
                <a:solidFill>
                  <a:srgbClr val="00B050"/>
                </a:solidFill>
              </a:rPr>
              <a:t>Habit of Communication</a:t>
            </a:r>
            <a:endParaRPr lang="en-US" sz="2400" dirty="0" smtClean="0">
              <a:solidFill>
                <a:srgbClr val="00B050"/>
              </a:solidFill>
            </a:endParaRPr>
          </a:p>
          <a:p>
            <a:pPr marL="18288" indent="0">
              <a:buNone/>
            </a:pPr>
            <a:r>
              <a:rPr lang="en-US" dirty="0" smtClean="0"/>
              <a:t>Communication is the most important skill in life. Seek first to understand or “Diagnose Before You Prescribe” is a correct principal manifest in many areas of life. “Empathetic Listening” gets inside another person’s frame and reference and allows you to see the world the way he/ she sees it. </a:t>
            </a:r>
            <a:endParaRPr lang="en-US" dirty="0" smtClean="0"/>
          </a:p>
          <a:p>
            <a:endParaRPr lang="en-US" dirty="0"/>
          </a:p>
          <a:p>
            <a:endParaRPr lang="en-US" dirty="0" smtClean="0"/>
          </a:p>
          <a:p>
            <a:pPr marL="18288" indent="0">
              <a:buNone/>
            </a:pPr>
            <a:endParaRPr lang="en-US" dirty="0"/>
          </a:p>
        </p:txBody>
      </p:sp>
      <p:grpSp>
        <p:nvGrpSpPr>
          <p:cNvPr id="11" name="Group 10"/>
          <p:cNvGrpSpPr/>
          <p:nvPr/>
        </p:nvGrpSpPr>
        <p:grpSpPr>
          <a:xfrm>
            <a:off x="2057400" y="4561861"/>
            <a:ext cx="5029200" cy="2153878"/>
            <a:chOff x="2133600" y="4561861"/>
            <a:chExt cx="5029200" cy="215387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074" y="4561862"/>
              <a:ext cx="3451726" cy="215387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4561861"/>
              <a:ext cx="1679448" cy="2153877"/>
            </a:xfrm>
            <a:prstGeom prst="rect">
              <a:avLst/>
            </a:prstGeom>
          </p:spPr>
        </p:pic>
      </p:grpSp>
    </p:spTree>
    <p:extLst>
      <p:ext uri="{BB962C8B-B14F-4D97-AF65-F5344CB8AC3E}">
        <p14:creationId xmlns:p14="http://schemas.microsoft.com/office/powerpoint/2010/main" val="3423828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228600" y="152400"/>
            <a:ext cx="9601200" cy="1295400"/>
          </a:xfrm>
          <a:prstGeom prst="rect">
            <a:avLst/>
          </a:prstGeom>
        </p:spPr>
        <p:txBody>
          <a:bodyPr vert="horz" lIns="91440" tIns="45720" rIns="91440" bIns="45720" rtlCol="0" anchor="b">
            <a:noAutofit/>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300" b="1" smtClean="0">
                <a:solidFill>
                  <a:srgbClr val="92D050"/>
                </a:solidFill>
              </a:rPr>
              <a:t>Learning Targets: </a:t>
            </a:r>
            <a:r>
              <a:rPr lang="en-US" sz="2300" b="1" smtClean="0"/>
              <a:t>I can…</a:t>
            </a:r>
            <a:r>
              <a:rPr lang="en-US" sz="2300" b="1" smtClean="0">
                <a:solidFill>
                  <a:srgbClr val="92D050"/>
                </a:solidFill>
              </a:rPr>
              <a:t/>
            </a:r>
            <a:br>
              <a:rPr lang="en-US" sz="2300" b="1" smtClean="0">
                <a:solidFill>
                  <a:srgbClr val="92D050"/>
                </a:solidFill>
              </a:rPr>
            </a:br>
            <a:r>
              <a:rPr lang="en-US" sz="2300" b="1" smtClean="0"/>
              <a:t>1. List, in order, the 7 habits of highly effective people.</a:t>
            </a:r>
            <a:br>
              <a:rPr lang="en-US" sz="2300" b="1" smtClean="0"/>
            </a:br>
            <a:r>
              <a:rPr lang="en-US" sz="2300" b="1" smtClean="0"/>
              <a:t>2. Explain each of the 7 habits of effective people.</a:t>
            </a:r>
            <a:br>
              <a:rPr lang="en-US" sz="2300" b="1" smtClean="0"/>
            </a:br>
            <a:r>
              <a:rPr lang="en-US" sz="2300" b="1" smtClean="0"/>
              <a:t>3. Use the 7 habits to live my best life possible!</a:t>
            </a:r>
            <a:endParaRPr lang="en-US" sz="2300" b="1" dirty="0"/>
          </a:p>
        </p:txBody>
      </p:sp>
      <p:sp>
        <p:nvSpPr>
          <p:cNvPr id="5" name="Content Placeholder 1"/>
          <p:cNvSpPr>
            <a:spLocks noGrp="1"/>
          </p:cNvSpPr>
          <p:nvPr>
            <p:ph idx="1"/>
          </p:nvPr>
        </p:nvSpPr>
        <p:spPr>
          <a:xfrm>
            <a:off x="228600" y="1600200"/>
            <a:ext cx="8686800" cy="3733800"/>
          </a:xfrm>
        </p:spPr>
        <p:txBody>
          <a:bodyPr>
            <a:normAutofit/>
          </a:bodyPr>
          <a:lstStyle/>
          <a:p>
            <a:pPr marL="18288" indent="0">
              <a:buNone/>
            </a:pPr>
            <a:r>
              <a:rPr lang="en-US" sz="3200" dirty="0">
                <a:solidFill>
                  <a:srgbClr val="00B0F0"/>
                </a:solidFill>
              </a:rPr>
              <a:t>6</a:t>
            </a:r>
            <a:r>
              <a:rPr lang="en-US" sz="3200" dirty="0" smtClean="0">
                <a:solidFill>
                  <a:srgbClr val="00B0F0"/>
                </a:solidFill>
              </a:rPr>
              <a:t>. Synergize</a:t>
            </a:r>
            <a:r>
              <a:rPr lang="en-US" sz="3200" dirty="0" smtClean="0">
                <a:solidFill>
                  <a:srgbClr val="00B0F0"/>
                </a:solidFill>
              </a:rPr>
              <a:t>:</a:t>
            </a:r>
            <a:r>
              <a:rPr lang="en-US" sz="3200" dirty="0" smtClean="0">
                <a:solidFill>
                  <a:srgbClr val="00B0F0"/>
                </a:solidFill>
              </a:rPr>
              <a:t> </a:t>
            </a:r>
            <a:r>
              <a:rPr lang="en-US" sz="2400" dirty="0" smtClean="0">
                <a:solidFill>
                  <a:srgbClr val="00B050"/>
                </a:solidFill>
              </a:rPr>
              <a:t>Habit of Creative Cooperation</a:t>
            </a:r>
            <a:endParaRPr lang="en-US" sz="2400" dirty="0" smtClean="0">
              <a:solidFill>
                <a:srgbClr val="00B050"/>
              </a:solidFill>
            </a:endParaRPr>
          </a:p>
          <a:p>
            <a:pPr marL="18288" indent="0">
              <a:buNone/>
            </a:pPr>
            <a:r>
              <a:rPr lang="en-US" dirty="0" smtClean="0"/>
              <a:t>Synergy is the achievement of all the other habits. It is teamwork, team building, and the development of unity and creativity with others. The essence of synergy is valuing difference and bringing those perspectives together in the spirit of mutual respect. It represents a win-win for both parties.</a:t>
            </a:r>
            <a:endParaRPr lang="en-US" dirty="0"/>
          </a:p>
          <a:p>
            <a:endParaRPr lang="en-US" dirty="0" smtClean="0"/>
          </a:p>
          <a:p>
            <a:pPr marL="18288" inden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3886200"/>
            <a:ext cx="3886200" cy="2896180"/>
          </a:xfrm>
          <a:prstGeom prst="rect">
            <a:avLst/>
          </a:prstGeom>
        </p:spPr>
      </p:pic>
    </p:spTree>
    <p:extLst>
      <p:ext uri="{BB962C8B-B14F-4D97-AF65-F5344CB8AC3E}">
        <p14:creationId xmlns:p14="http://schemas.microsoft.com/office/powerpoint/2010/main" val="3239142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9798</TotalTime>
  <Words>707</Words>
  <Application>Microsoft Office PowerPoint</Application>
  <PresentationFormat>On-screen Show (4:3)</PresentationFormat>
  <Paragraphs>45</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Palatino Linotype</vt:lpstr>
      <vt:lpstr>Wingdings</vt:lpstr>
      <vt:lpstr>Elemental</vt:lpstr>
      <vt:lpstr>Learning Targets: I can… 1. List, in order, the 7 habits of highly effective people. 2. Explain each of the 7 habits of effective people. 3. Use the 7 habits to live my best life possible!</vt:lpstr>
      <vt:lpstr>PowerPoint Presentation</vt:lpstr>
      <vt:lpstr>Learning Targets: I can… 1. List, in order, the 7 habits of highly effective people. 2. Explain each of the 7 habits of effective people. 3. Use the 7 habits to live my best life possible!</vt:lpstr>
      <vt:lpstr>Learning Targets: I can… 1. List, in order, the 7 habits of highly effective people. 2. Explain each of the 7 habits of effective people. 3. Use the 7 habits to live my best life possible!</vt:lpstr>
      <vt:lpstr>Learning Targets: I can… 1. List, in order, the 7 habits of highly effective people. 2. Explain each of the 7 habits of effective people. 3. Use the 7 habits to live my best life possible!</vt:lpstr>
      <vt:lpstr>Learning Targets: I can… 1. List, in order, the 7 habits of highly effective people. 2. Explain each of the 7 habits of effective people. 3. Use the 7 habits to live my best life possible!</vt:lpstr>
      <vt:lpstr>Learning Targets: I can… 1. List, in order, the 7 habits of highly effective people. 2. Explain each of the 7 habits of effective people. 3. Use the 7 habits to live my best life possible!</vt:lpstr>
      <vt:lpstr>Learning Targets: I can… 1. List, in order, the 7 habits of highly effective people. 2. Explain each of the 7 habits of effective people. 3. Use the 7 habits to live my best life possible!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Target: Change password and login to personal account.</dc:title>
  <dc:creator>student34</dc:creator>
  <cp:lastModifiedBy>Poliszuk, Stephen C</cp:lastModifiedBy>
  <cp:revision>64</cp:revision>
  <dcterms:created xsi:type="dcterms:W3CDTF">2006-08-16T00:00:00Z</dcterms:created>
  <dcterms:modified xsi:type="dcterms:W3CDTF">2018-01-17T17:00:44Z</dcterms:modified>
</cp:coreProperties>
</file>